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57" r:id="rId5"/>
    <p:sldId id="258" r:id="rId6"/>
    <p:sldId id="259" r:id="rId7"/>
    <p:sldId id="299" r:id="rId8"/>
    <p:sldId id="261" r:id="rId9"/>
    <p:sldId id="300" r:id="rId10"/>
    <p:sldId id="263" r:id="rId11"/>
    <p:sldId id="264" r:id="rId12"/>
    <p:sldId id="272" r:id="rId13"/>
    <p:sldId id="270" r:id="rId14"/>
    <p:sldId id="273" r:id="rId15"/>
    <p:sldId id="271" r:id="rId16"/>
    <p:sldId id="277" r:id="rId17"/>
    <p:sldId id="278" r:id="rId18"/>
    <p:sldId id="281" r:id="rId19"/>
    <p:sldId id="282" r:id="rId20"/>
    <p:sldId id="304" r:id="rId21"/>
    <p:sldId id="302" r:id="rId22"/>
    <p:sldId id="289" r:id="rId23"/>
    <p:sldId id="297" r:id="rId24"/>
    <p:sldId id="291" r:id="rId25"/>
    <p:sldId id="293" r:id="rId26"/>
    <p:sldId id="295" r:id="rId27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27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2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9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05"/>
    <p:restoredTop sz="80824"/>
  </p:normalViewPr>
  <p:slideViewPr>
    <p:cSldViewPr snapToGrid="0" snapToObjects="1">
      <p:cViewPr varScale="1">
        <p:scale>
          <a:sx n="27" d="100"/>
          <a:sy n="27" d="100"/>
        </p:scale>
        <p:origin x="492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1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7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3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B1EF5D4F-03C3-B93D-75AE-589F14184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0"/>
            <a:ext cx="9144000" cy="9143982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3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9540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304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304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person, table&#10;&#10;Description automatically generated">
            <a:extLst>
              <a:ext uri="{FF2B5EF4-FFF2-40B4-BE49-F238E27FC236}">
                <a16:creationId xmlns:a16="http://schemas.microsoft.com/office/drawing/2014/main" id="{22F06A4B-08FE-FDA6-B70E-733B822D7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-2" b="6000"/>
          <a:stretch/>
        </p:blipFill>
        <p:spPr>
          <a:xfrm>
            <a:off x="0" y="0"/>
            <a:ext cx="243779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6F2910-ACE0-8A6B-E285-AC03388D4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54" y="0"/>
            <a:ext cx="24377904" cy="1371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627C0EA-4F9F-CD19-15BF-B2048C9D95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0552" y="10287000"/>
            <a:ext cx="201168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8C086-05F6-0C8B-ED9A-C7B4088B3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298" y="4114800"/>
            <a:ext cx="22402800" cy="4572000"/>
          </a:xfrm>
        </p:spPr>
        <p:txBody>
          <a:bodyPr/>
          <a:lstStyle>
            <a:lvl1pPr marL="914400" indent="-914400"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428521" indent="-514350">
              <a:buFont typeface="+mj-lt"/>
              <a:buAutoNum type="arabicPeriod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7" r:id="rId10"/>
    <p:sldLayoutId id="2147483695" r:id="rId11"/>
    <p:sldLayoutId id="2147483698" r:id="rId12"/>
    <p:sldLayoutId id="2147483691" r:id="rId13"/>
    <p:sldLayoutId id="2147483678" r:id="rId14"/>
    <p:sldLayoutId id="2147483690" r:id="rId15"/>
    <p:sldLayoutId id="2147483681" r:id="rId16"/>
    <p:sldLayoutId id="2147483688" r:id="rId17"/>
    <p:sldLayoutId id="2147483684" r:id="rId18"/>
    <p:sldLayoutId id="2147483682" r:id="rId19"/>
    <p:sldLayoutId id="2147483686" r:id="rId20"/>
    <p:sldLayoutId id="2147483685" r:id="rId2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is9I_BsjO_U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ealthdata.dshs.texas.gov/dashboards/drugs-and-alcohol/opioids/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2w0zT1oCPV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Preventing Prescription Opioid Misuse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PRESENTERS NAME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examples of brand names include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 and more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Prescribed to help with pain from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Prescription opioids are a class of powerful pain management medications.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Risks?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LEARN THE RISKS OF OPIOID MISUSE</a:t>
            </a:r>
          </a:p>
        </p:txBody>
      </p:sp>
      <p:pic>
        <p:nvPicPr>
          <p:cNvPr id="4" name="Online Media 3" descr="Learn the Risks of Opioid Misuse">
            <a:hlinkClick r:id="" action="ppaction://media"/>
            <a:extLst>
              <a:ext uri="{FF2B5EF4-FFF2-40B4-BE49-F238E27FC236}">
                <a16:creationId xmlns:a16="http://schemas.microsoft.com/office/drawing/2014/main" id="{E6072F5A-44F5-4CAE-4E8D-ED28671E69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04513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0" dirty="0"/>
              <a:t>Your body can become dependent on prescription opioids after just seven days, potentially setting you on a path toward addiction.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prescribed amount becomes less and less effective.</a:t>
            </a:r>
          </a:p>
          <a:p>
            <a:r>
              <a:rPr lang="en-US" dirty="0"/>
              <a:t>You would need more to manage the pain, which increases the risk of misuse and overdose.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body and brain quickly get used to the medication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365759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42424"/>
                </a:solidFill>
              </a:rPr>
              <a:t>Insomnia</a:t>
            </a:r>
          </a:p>
          <a:p>
            <a:r>
              <a:rPr lang="en-US" dirty="0">
                <a:solidFill>
                  <a:srgbClr val="242424"/>
                </a:solidFill>
              </a:rPr>
              <a:t>Anxiety</a:t>
            </a:r>
          </a:p>
          <a:p>
            <a:r>
              <a:rPr lang="en-US" dirty="0">
                <a:solidFill>
                  <a:srgbClr val="242424"/>
                </a:solidFill>
              </a:rPr>
              <a:t>Nausea</a:t>
            </a:r>
          </a:p>
          <a:p>
            <a:r>
              <a:rPr lang="en-US" dirty="0">
                <a:solidFill>
                  <a:srgbClr val="242424"/>
                </a:solidFill>
              </a:rPr>
              <a:t>Muscle aches</a:t>
            </a:r>
          </a:p>
          <a:p>
            <a:r>
              <a:rPr lang="en-US" dirty="0">
                <a:solidFill>
                  <a:srgbClr val="242424"/>
                </a:solidFill>
              </a:rPr>
              <a:t>Restlessness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for signs of withdrawal after physical dependence</a:t>
            </a: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Opioids are powerful medications for people with severe pain but misusing them can be dangerous or even deadly.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Taking more than prescribed</a:t>
            </a:r>
          </a:p>
          <a:p>
            <a:pPr>
              <a:lnSpc>
                <a:spcPct val="100000"/>
              </a:lnSpc>
            </a:pPr>
            <a:r>
              <a:rPr lang="en-US" dirty="0"/>
              <a:t>Taking them without a prescription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Misuse is taking opioids any way other than what is prescribed by a doctor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1"/>
            <a:ext cx="9144000" cy="3657594"/>
          </a:xfrm>
        </p:spPr>
        <p:txBody>
          <a:bodyPr/>
          <a:lstStyle/>
          <a:p>
            <a:r>
              <a:rPr lang="en-US" dirty="0"/>
              <a:t>Over sedation</a:t>
            </a:r>
          </a:p>
          <a:p>
            <a:r>
              <a:rPr lang="en-US" dirty="0"/>
              <a:t>Slowed breathing</a:t>
            </a:r>
          </a:p>
          <a:p>
            <a:r>
              <a:rPr lang="en-US" dirty="0"/>
              <a:t>Overdose</a:t>
            </a:r>
          </a:p>
          <a:p>
            <a:r>
              <a:rPr lang="en-US" dirty="0"/>
              <a:t>Death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7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Taking more than necessary can lead to </a:t>
            </a:r>
            <a:br>
              <a:rPr lang="en-US" dirty="0"/>
            </a:br>
            <a:r>
              <a:rPr lang="en-US" dirty="0"/>
              <a:t>dangerous side effects</a:t>
            </a: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9A24CE-0170-BB27-4D93-E58E50B0E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862304" y="6172200"/>
            <a:ext cx="9144000" cy="4800595"/>
          </a:xfrm>
        </p:spPr>
        <p:txBody>
          <a:bodyPr>
            <a:noAutofit/>
          </a:bodyPr>
          <a:lstStyle/>
          <a:p>
            <a:r>
              <a:rPr lang="en-US" dirty="0"/>
              <a:t>Very small pupils</a:t>
            </a:r>
          </a:p>
          <a:p>
            <a:r>
              <a:rPr lang="en-US" dirty="0"/>
              <a:t>Unconscious</a:t>
            </a:r>
          </a:p>
          <a:p>
            <a:r>
              <a:rPr lang="en-US" dirty="0"/>
              <a:t>Face is extremely pale or feels clammy </a:t>
            </a:r>
            <a:br>
              <a:rPr lang="en-US" dirty="0"/>
            </a:br>
            <a:r>
              <a:rPr lang="en-US" dirty="0"/>
              <a:t>to the touch</a:t>
            </a:r>
          </a:p>
          <a:p>
            <a:r>
              <a:rPr lang="en-US" dirty="0"/>
              <a:t>Body goes limp</a:t>
            </a:r>
          </a:p>
          <a:p>
            <a:r>
              <a:rPr lang="en-US" dirty="0"/>
              <a:t>Fingernails or lips have a purple or blue color</a:t>
            </a:r>
          </a:p>
          <a:p>
            <a:r>
              <a:rPr lang="en-US" dirty="0"/>
              <a:t>Vomiting or making gurgling noises</a:t>
            </a:r>
          </a:p>
          <a:p>
            <a:r>
              <a:rPr lang="en-US" dirty="0"/>
              <a:t>Cannot be awakened or are unable to speak</a:t>
            </a:r>
          </a:p>
          <a:p>
            <a:r>
              <a:rPr lang="en-US" dirty="0"/>
              <a:t>Breathing or heartbeat slows or stops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7D16-7EC2-4523-C12B-70F1CAEA17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862304" y="5486400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Signs of an overdose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B4FC5-16C3-CDC0-85D5-09FB94A6B8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304" y="2514600"/>
            <a:ext cx="9144000" cy="2514594"/>
          </a:xfrm>
        </p:spPr>
        <p:txBody>
          <a:bodyPr/>
          <a:lstStyle/>
          <a:p>
            <a:r>
              <a:rPr lang="en-US" dirty="0"/>
              <a:t>Intentionally or unintentionally takes too much of an opioid.</a:t>
            </a:r>
          </a:p>
          <a:p>
            <a:r>
              <a:rPr lang="en-US" dirty="0"/>
              <a:t>Mixes opioids with other drugs or alcohol at a level that is toxic to the body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AB890-1CB2-C59D-5866-D36B547887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304" y="1828800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Overdose can happen when a person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63FF-F0A9-B718-2793-66C81D3510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9600" b="0" dirty="0"/>
              <a:t>Learn the signs of an overdose.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99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FF3C53-64A5-D2A4-6939-8E681D59394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DFC2-A4C2-06FC-4A22-791EE35021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Risk of Addiction and Overdose</a:t>
            </a:r>
          </a:p>
          <a:p>
            <a:pPr lvl="1"/>
            <a:r>
              <a:rPr lang="en-US" dirty="0"/>
              <a:t>Drugs and alcohol change parts of your brain that impact how you think and act.</a:t>
            </a:r>
          </a:p>
          <a:p>
            <a:pPr lvl="1"/>
            <a:r>
              <a:rPr lang="en-US" dirty="0"/>
              <a:t>The more you use them, the harder it can be to stop, even if you want to.</a:t>
            </a:r>
          </a:p>
          <a:p>
            <a:pPr lvl="1"/>
            <a:r>
              <a:rPr lang="en-US" dirty="0"/>
              <a:t>Opioids affect the part of the brain that controls breathing. A high dose of opioids can cause an overdose, slowing or stopping of breathing and sometimes resulting in death.</a:t>
            </a:r>
          </a:p>
          <a:p>
            <a:r>
              <a:rPr lang="en-US" dirty="0"/>
              <a:t>Future Plans</a:t>
            </a:r>
          </a:p>
          <a:p>
            <a:pPr lvl="1"/>
            <a:r>
              <a:rPr lang="en-US" dirty="0"/>
              <a:t>Don’t let drug and alcohol use change or control your plans for the future.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B38ED-E48B-01F5-0C36-4F4435B5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169387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A5558B-B4EF-04D5-8547-30A91C2AD4B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3AA5-35A1-7B34-5223-68310EA554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Activities and Hobbies</a:t>
            </a:r>
          </a:p>
          <a:p>
            <a:pPr lvl="1"/>
            <a:r>
              <a:rPr lang="en-US" dirty="0"/>
              <a:t>Participating in sports, music, hobbies or other activities can help you build friendships, stay in shape, get into college, receive scholarships </a:t>
            </a:r>
            <a:br>
              <a:rPr lang="en-US" dirty="0"/>
            </a:br>
            <a:r>
              <a:rPr lang="en-US" dirty="0"/>
              <a:t>and have fun.</a:t>
            </a:r>
          </a:p>
          <a:p>
            <a:r>
              <a:rPr lang="en-US" dirty="0"/>
              <a:t>Expense</a:t>
            </a:r>
          </a:p>
          <a:p>
            <a:pPr lvl="1"/>
            <a:r>
              <a:rPr lang="en-US" dirty="0"/>
              <a:t>Drugs and alcohol are not just illegal for people your age, they’re expensive.</a:t>
            </a:r>
          </a:p>
          <a:p>
            <a:pPr lvl="1"/>
            <a:r>
              <a:rPr lang="en-US" dirty="0"/>
              <a:t>They cost money you could be saving or spending on other things you want, need or enjoy.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80CCBF-412A-0362-08DF-F37FE805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323708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You Can Take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Explore new ways of dealing with stress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Music, reading, writing, art, painting, sewing, cooking</a:t>
            </a:r>
          </a:p>
          <a:p>
            <a:r>
              <a:rPr lang="en-US" dirty="0"/>
              <a:t>Getting outdoors, spending time in nature, walking, exercising</a:t>
            </a:r>
          </a:p>
          <a:p>
            <a:r>
              <a:rPr lang="en-US" dirty="0"/>
              <a:t>Talking with friends you trust or just being by yourself, </a:t>
            </a:r>
            <a:br>
              <a:rPr lang="en-US" dirty="0"/>
            </a:br>
            <a:r>
              <a:rPr lang="en-US" dirty="0"/>
              <a:t>disconnected from social media</a:t>
            </a:r>
          </a:p>
          <a:p>
            <a:r>
              <a:rPr lang="en-US" dirty="0"/>
              <a:t>Caring for plants, decluttering or tidying up</a:t>
            </a:r>
          </a:p>
          <a:p>
            <a:r>
              <a:rPr lang="en-US" dirty="0"/>
              <a:t>Praying, meditating, wellness playlists</a:t>
            </a:r>
          </a:p>
          <a:p>
            <a:pPr lvl="1"/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B9E9B16-FB31-673E-FA19-076C275C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EF0796-5542-294E-A101-4D1CB6D6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pc="0" dirty="0">
                <a:solidFill>
                  <a:schemeClr val="accent2"/>
                </a:solidFill>
              </a:rPr>
              <a:t>Further educate yourself about opioids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0"/>
            <a:ext cx="13487400" cy="1143000"/>
          </a:xfrm>
        </p:spPr>
        <p:txBody>
          <a:bodyPr/>
          <a:lstStyle/>
          <a:p>
            <a:r>
              <a:rPr lang="en-US" b="0" dirty="0">
                <a:solidFill>
                  <a:schemeClr val="accent2"/>
                </a:solidFill>
              </a:rPr>
              <a:t>Make your own personal commitment not to misuse opioids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715000"/>
            <a:ext cx="13487400" cy="2743200"/>
          </a:xfrm>
        </p:spPr>
        <p:txBody>
          <a:bodyPr/>
          <a:lstStyle/>
          <a:p>
            <a:r>
              <a:rPr lang="en-US" dirty="0"/>
              <a:t>Talk to your friends and encourage them not to misuse opioids</a:t>
            </a:r>
          </a:p>
          <a:p>
            <a:pPr lvl="1"/>
            <a:r>
              <a:rPr lang="en-US" dirty="0"/>
              <a:t>It doesn’t have to be an emotionally led topic</a:t>
            </a:r>
          </a:p>
          <a:p>
            <a:pPr lvl="1"/>
            <a:r>
              <a:rPr lang="en-US" dirty="0"/>
              <a:t>You can treat it like any other conversation you’d have with them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98903"/>
            <a:ext cx="13487400" cy="2043816"/>
          </a:xfrm>
        </p:spPr>
        <p:txBody>
          <a:bodyPr/>
          <a:lstStyle/>
          <a:p>
            <a:r>
              <a:rPr lang="en-US" dirty="0"/>
              <a:t>Further educate yourself about opioids</a:t>
            </a:r>
          </a:p>
          <a:p>
            <a:pPr lvl="1"/>
            <a:r>
              <a:rPr lang="en-US" b="1" dirty="0" err="1"/>
              <a:t>txopioidresponse.org</a:t>
            </a:r>
            <a:endParaRPr lang="en-US" b="1" dirty="0"/>
          </a:p>
          <a:p>
            <a:pPr lvl="1"/>
            <a:r>
              <a:rPr lang="en-US" b="1" dirty="0"/>
              <a:t>Find a local substance use prevention coalition near you: </a:t>
            </a:r>
            <a:r>
              <a:rPr lang="en-US" b="1" dirty="0" err="1"/>
              <a:t>txsdy.org</a:t>
            </a:r>
            <a:r>
              <a:rPr lang="en-US" b="1" dirty="0"/>
              <a:t>/coalitions/</a:t>
            </a:r>
          </a:p>
          <a:p>
            <a:pPr lvl="1"/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3B558B-683D-C7DB-57B0-71C5C187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600" spc="0" dirty="0">
                <a:solidFill>
                  <a:schemeClr val="accent2"/>
                </a:solidFill>
              </a:rPr>
              <a:t>Find someone you can talk 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1"/>
            <a:ext cx="12246611" cy="6626639"/>
          </a:xfrm>
        </p:spPr>
        <p:txBody>
          <a:bodyPr/>
          <a:lstStyle/>
          <a:p>
            <a:r>
              <a:rPr lang="en-US" dirty="0"/>
              <a:t>Leaning on adults you trust can help you navigate situations where:</a:t>
            </a:r>
          </a:p>
          <a:p>
            <a:pPr lvl="1"/>
            <a:r>
              <a:rPr lang="en-US" dirty="0"/>
              <a:t>You feel tempted or pressure to misuse opioids</a:t>
            </a:r>
          </a:p>
          <a:p>
            <a:pPr lvl="1"/>
            <a:r>
              <a:rPr lang="en-US" dirty="0"/>
              <a:t>You are struggling with opioid misuse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89E3BF8-B687-F428-21D2-917062FC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114801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406009"/>
            <a:ext cx="20574000" cy="3657600"/>
          </a:xfrm>
        </p:spPr>
        <p:txBody>
          <a:bodyPr/>
          <a:lstStyle/>
          <a:p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You respect yourself and want to make decisions that are best for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Trust yourself and your choice not to use drugs or alcohol.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/>
              <a:t>PRESENTER CREDENTIALS AND CONTACT INFO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Opioid Crisis in Texas</a:t>
            </a:r>
          </a:p>
          <a:p>
            <a:r>
              <a:rPr lang="en-US" dirty="0"/>
              <a:t>What Are Opioids?</a:t>
            </a:r>
          </a:p>
          <a:p>
            <a:r>
              <a:rPr lang="en-US" dirty="0"/>
              <a:t>What Are the Risks?</a:t>
            </a:r>
          </a:p>
          <a:p>
            <a:r>
              <a:rPr lang="en-US" dirty="0"/>
              <a:t>Reasons Not to Use Opioids </a:t>
            </a:r>
          </a:p>
          <a:p>
            <a:r>
              <a:rPr lang="en-US" dirty="0"/>
              <a:t>Actions You Can Take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194B9-1849-81D8-10D9-983AE5C90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- PPRI, Texas School Survey of Drug and Alcohol Use, 2020.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62835-7C03-7A78-AA98-12265CA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“Nearly one in five Texas high school students have taken prescription drugs without a doctor’s prescription.”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Opioid Crisis in Texas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E461-CB81-73FD-3155-809405CD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14400"/>
            <a:ext cx="10058400" cy="2286000"/>
          </a:xfrm>
        </p:spPr>
        <p:txBody>
          <a:bodyPr/>
          <a:lstStyle/>
          <a:p>
            <a:r>
              <a:rPr lang="en-US" dirty="0"/>
              <a:t>One in four Texans has experienced an opioid overdose or knows someone who has.</a:t>
            </a:r>
          </a:p>
        </p:txBody>
      </p:sp>
      <p:pic>
        <p:nvPicPr>
          <p:cNvPr id="8" name="Picture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4C331E-03AA-25B8-0660-3776EE50FC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0" y="0"/>
            <a:ext cx="11887200" cy="13716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32C94-DFA8-88BB-C9B8-31935D8642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6629400"/>
            <a:ext cx="10817225" cy="54379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In 2020, nearly 92,000 people died from drug overdoses, making it a leading cause of injury-related death in the United States. Of those deaths, nearly 75% involved a prescription or illicit opioid. Drug overdose deaths continue to increase in the United States </a:t>
            </a:r>
            <a:r>
              <a:rPr lang="en-US" sz="2400" i="1" dirty="0"/>
              <a:t>(Centers for Disease Control and Prevention).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4A06A-B6E5-A703-1AA3-6347B15AA0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600" y="4343400"/>
            <a:ext cx="10058400" cy="2272677"/>
          </a:xfrm>
        </p:spPr>
        <p:txBody>
          <a:bodyPr/>
          <a:lstStyle/>
          <a:p>
            <a:pPr lvl="1">
              <a:lnSpc>
                <a:spcPct val="13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Tarrant County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6B3938-72B6-BCAE-829B-DC7A374A0F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200400"/>
            <a:ext cx="10058400" cy="141263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Top five counties in Texas with the highest counts of opioid overdose deaths as of 2019: </a:t>
            </a:r>
          </a:p>
        </p:txBody>
      </p:sp>
    </p:spTree>
    <p:extLst>
      <p:ext uri="{BB962C8B-B14F-4D97-AF65-F5344CB8AC3E}">
        <p14:creationId xmlns:p14="http://schemas.microsoft.com/office/powerpoint/2010/main" val="83188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You can present regional data specific to your organizations area here.</a:t>
            </a:r>
          </a:p>
          <a:p>
            <a:r>
              <a:rPr lang="en-US" dirty="0"/>
              <a:t>See HHS Texas Health Data: </a:t>
            </a:r>
            <a:br>
              <a:rPr lang="en-US" dirty="0"/>
            </a:br>
            <a:r>
              <a:rPr lang="en-US" dirty="0">
                <a:hlinkClick r:id="rId2"/>
              </a:rPr>
              <a:t>https://healthdata.dshs.texas.gov/dashboards/drugs-and-alcohol/opioids/</a:t>
            </a:r>
            <a:endParaRPr lang="en-US" dirty="0"/>
          </a:p>
          <a:p>
            <a:r>
              <a:rPr lang="en-US" dirty="0"/>
              <a:t>Titles and subtitles can be changed</a:t>
            </a:r>
          </a:p>
        </p:txBody>
      </p:sp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Opioids?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SEE HOW PRESCRIPTION OPIOIDS WORK</a:t>
            </a:r>
          </a:p>
        </p:txBody>
      </p:sp>
      <p:pic>
        <p:nvPicPr>
          <p:cNvPr id="6" name="Online Media 5" descr="See How Prescription Opioids Work">
            <a:hlinkClick r:id="" action="ppaction://media"/>
            <a:extLst>
              <a:ext uri="{FF2B5EF4-FFF2-40B4-BE49-F238E27FC236}">
                <a16:creationId xmlns:a16="http://schemas.microsoft.com/office/drawing/2014/main" id="{0B54B308-8520-D091-8000-C46890A7D3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66995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BA79E5ECF62040AB43208B743EC59E" ma:contentTypeVersion="12" ma:contentTypeDescription="Create a new document." ma:contentTypeScope="" ma:versionID="c09748022f61a912d9b9ff851805bb5c">
  <xsd:schema xmlns:xsd="http://www.w3.org/2001/XMLSchema" xmlns:xs="http://www.w3.org/2001/XMLSchema" xmlns:p="http://schemas.microsoft.com/office/2006/metadata/properties" xmlns:ns3="04d525ea-4699-468c-be25-8c4dd8135c6d" xmlns:ns4="fab59061-0ba0-40aa-9220-350084df7501" targetNamespace="http://schemas.microsoft.com/office/2006/metadata/properties" ma:root="true" ma:fieldsID="c54c2a6499e758d7d0025395878c2ce4" ns3:_="" ns4:_="">
    <xsd:import namespace="04d525ea-4699-468c-be25-8c4dd8135c6d"/>
    <xsd:import namespace="fab59061-0ba0-40aa-9220-350084df75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525ea-4699-468c-be25-8c4dd8135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59061-0ba0-40aa-9220-350084df750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F4911A-09A9-41C1-9E1D-AF1B4F1C5A20}">
  <ds:schemaRefs>
    <ds:schemaRef ds:uri="04d525ea-4699-468c-be25-8c4dd8135c6d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fab59061-0ba0-40aa-9220-350084df7501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113D33C-7296-4908-BBF3-B3AC9259CB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297A43-1004-4D05-8EAB-74CAF9A8E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525ea-4699-468c-be25-8c4dd8135c6d"/>
    <ds:schemaRef ds:uri="fab59061-0ba0-40aa-9220-350084df75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3350</TotalTime>
  <Words>947</Words>
  <Application>Microsoft Office PowerPoint</Application>
  <PresentationFormat>Custom</PresentationFormat>
  <Paragraphs>131</Paragraphs>
  <Slides>23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Black</vt:lpstr>
      <vt:lpstr>Calibri</vt:lpstr>
      <vt:lpstr>Office Theme</vt:lpstr>
      <vt:lpstr>Preventing Prescription Opioid Misuse</vt:lpstr>
      <vt:lpstr>Presenting Organization</vt:lpstr>
      <vt:lpstr>Agenda</vt:lpstr>
      <vt:lpstr>“Nearly one in five Texas high school students have taken prescription drugs without a doctor’s prescription.”</vt:lpstr>
      <vt:lpstr>Opioid Crisis in Texas</vt:lpstr>
      <vt:lpstr>One in four Texans has experienced an opioid overdose or knows someone who has.</vt:lpstr>
      <vt:lpstr>Regional Data</vt:lpstr>
      <vt:lpstr>What Are Opioids?</vt:lpstr>
      <vt:lpstr>INSERT VIDEO:  SEE HOW PRESCRIPTION OPIOIDS WORK</vt:lpstr>
      <vt:lpstr>PowerPoint Presentation</vt:lpstr>
      <vt:lpstr>What Are The Risks?</vt:lpstr>
      <vt:lpstr>INSERT VIDEO:  LEARN THE RISKS OF OPIOID MISUSE</vt:lpstr>
      <vt:lpstr>PowerPoint Presentation</vt:lpstr>
      <vt:lpstr>PowerPoint Presentation</vt:lpstr>
      <vt:lpstr>PowerPoint Presentation</vt:lpstr>
      <vt:lpstr>Reasons Not to Misuse Opioids</vt:lpstr>
      <vt:lpstr>Reasons Not to Misuse Opioids</vt:lpstr>
      <vt:lpstr>Reasons Not to Misuse Opioids</vt:lpstr>
      <vt:lpstr>Actions You Can Take</vt:lpstr>
      <vt:lpstr>Lead By Example</vt:lpstr>
      <vt:lpstr>Lead By Example</vt:lpstr>
      <vt:lpstr>Lead By Example</vt:lpstr>
      <vt:lpstr>  You respect yourself and want to make decisions that are best for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Kirtz, Susan C</cp:lastModifiedBy>
  <cp:revision>537</cp:revision>
  <dcterms:created xsi:type="dcterms:W3CDTF">2021-12-09T15:54:24Z</dcterms:created>
  <dcterms:modified xsi:type="dcterms:W3CDTF">2023-01-18T15:31:48Z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0x01010047BA79E5ECF62040AB43208B743EC59E</vt:lpwstr>
  </property>
</Properties>
</file>